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8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6" r:id="rId17"/>
    <p:sldId id="289" r:id="rId18"/>
    <p:sldId id="269" r:id="rId19"/>
    <p:sldId id="290" r:id="rId20"/>
    <p:sldId id="291" r:id="rId21"/>
    <p:sldId id="274" r:id="rId22"/>
    <p:sldId id="270" r:id="rId23"/>
    <p:sldId id="271" r:id="rId24"/>
    <p:sldId id="272" r:id="rId25"/>
    <p:sldId id="273" r:id="rId26"/>
    <p:sldId id="293" r:id="rId27"/>
    <p:sldId id="275" r:id="rId28"/>
    <p:sldId id="292" r:id="rId29"/>
    <p:sldId id="294" r:id="rId30"/>
    <p:sldId id="295" r:id="rId31"/>
  </p:sldIdLst>
  <p:sldSz cx="18288000" cy="10287000"/>
  <p:notesSz cx="6858000" cy="9144000"/>
  <p:embeddedFontLst>
    <p:embeddedFont>
      <p:font typeface="League Spartan" panose="00000800000000000000"/>
      <p:bold r:id="rId35"/>
    </p:embeddedFont>
    <p:embeddedFont>
      <p:font typeface="Be Vietnam Ultra-Bold" panose="00000900000000000000"/>
      <p:bold r:id="rId36"/>
    </p:embeddedFont>
    <p:embeddedFont>
      <p:font typeface="Canva Sans" panose="020B0503030501040103"/>
      <p:regular r:id="rId37"/>
    </p:embeddedFont>
    <p:embeddedFont>
      <p:font typeface="Canva Sans Bold" panose="020B0803030501040103"/>
      <p:bold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Canva Sans Bold Italics" panose="020B0803030501040103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9714" y="1782810"/>
            <a:ext cx="1037801" cy="10378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047108" y="4277068"/>
            <a:ext cx="1037801" cy="103780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0" y="6497813"/>
            <a:ext cx="2883158" cy="3706918"/>
          </a:xfrm>
          <a:custGeom>
            <a:avLst/>
            <a:gdLst/>
            <a:ahLst/>
            <a:cxnLst/>
            <a:rect l="l" t="t" r="r" b="b"/>
            <a:pathLst>
              <a:path w="2883158" h="3706918">
                <a:moveTo>
                  <a:pt x="2883158" y="0"/>
                </a:moveTo>
                <a:lnTo>
                  <a:pt x="0" y="0"/>
                </a:lnTo>
                <a:lnTo>
                  <a:pt x="0" y="3706918"/>
                </a:lnTo>
                <a:lnTo>
                  <a:pt x="2883158" y="3706918"/>
                </a:lnTo>
                <a:lnTo>
                  <a:pt x="28831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05313" y="6204313"/>
            <a:ext cx="4082687" cy="4082687"/>
          </a:xfrm>
          <a:custGeom>
            <a:avLst/>
            <a:gdLst/>
            <a:ahLst/>
            <a:cxnLst/>
            <a:rect l="l" t="t" r="r" b="b"/>
            <a:pathLst>
              <a:path w="4082687" h="4082687">
                <a:moveTo>
                  <a:pt x="0" y="0"/>
                </a:moveTo>
                <a:lnTo>
                  <a:pt x="4082687" y="0"/>
                </a:lnTo>
                <a:lnTo>
                  <a:pt x="4082687" y="4082687"/>
                </a:lnTo>
                <a:lnTo>
                  <a:pt x="0" y="4082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7601" y="2701761"/>
            <a:ext cx="15537308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</a:pPr>
            <a:r>
              <a:rPr lang="en-US" sz="7200">
                <a:solidFill>
                  <a:srgbClr val="5CE1E6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INTRODUCTION TO</a:t>
            </a:r>
            <a:endParaRPr lang="en-US" sz="7200">
              <a:solidFill>
                <a:srgbClr val="5CE1E6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56124" y="8464879"/>
            <a:ext cx="957575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 spc="1343">
                <a:solidFill>
                  <a:srgbClr val="FFFFFF"/>
                </a:solidFill>
                <a:latin typeface="Be Vietnam Ultra-Bold" panose="00000900000000000000"/>
                <a:ea typeface="Be Vietnam Ultra-Bold" panose="00000900000000000000"/>
                <a:cs typeface="Be Vietnam Ultra-Bold" panose="00000900000000000000"/>
                <a:sym typeface="Be Vietnam Ultra-Bold" panose="00000900000000000000"/>
              </a:rPr>
              <a:t>COMPLETE GEN AI AND LLM</a:t>
            </a:r>
            <a:endParaRPr lang="en-US" sz="2800" b="1" spc="1343">
              <a:solidFill>
                <a:srgbClr val="FFFFFF"/>
              </a:solidFill>
              <a:latin typeface="Be Vietnam Ultra-Bold" panose="00000900000000000000"/>
              <a:ea typeface="Be Vietnam Ultra-Bold" panose="00000900000000000000"/>
              <a:cs typeface="Be Vietnam Ultra-Bold" panose="00000900000000000000"/>
              <a:sym typeface="Be Vietnam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10405" y="8944610"/>
            <a:ext cx="906719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0"/>
              </a:lnSpc>
              <a:spcBef>
                <a:spcPct val="0"/>
              </a:spcBef>
            </a:pPr>
            <a:r>
              <a:rPr lang="en-US" sz="1900" b="1" spc="912">
                <a:solidFill>
                  <a:srgbClr val="5CE1E6"/>
                </a:solidFill>
                <a:latin typeface="Be Vietnam Ultra-Bold" panose="00000900000000000000"/>
                <a:ea typeface="Be Vietnam Ultra-Bold" panose="00000900000000000000"/>
                <a:cs typeface="Be Vietnam Ultra-Bold" panose="00000900000000000000"/>
                <a:sym typeface="Be Vietnam Ultra-Bold" panose="00000900000000000000"/>
              </a:rPr>
              <a:t>YOUTUBE:  CODER AMEEN</a:t>
            </a:r>
            <a:endParaRPr lang="en-US" sz="1900" b="1" spc="912">
              <a:solidFill>
                <a:srgbClr val="5CE1E6"/>
              </a:solidFill>
              <a:latin typeface="Be Vietnam Ultra-Bold" panose="00000900000000000000"/>
              <a:ea typeface="Be Vietnam Ultra-Bold" panose="00000900000000000000"/>
              <a:cs typeface="Be Vietnam Ultra-Bold" panose="00000900000000000000"/>
              <a:sym typeface="Be Vietnam Ultra-Bold" panose="000009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7599" y="3771631"/>
            <a:ext cx="15537308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</a:pPr>
            <a:r>
              <a:rPr lang="en-US" sz="8000">
                <a:solidFill>
                  <a:srgbClr val="5CE1E6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GENERATIVE AI </a:t>
            </a:r>
            <a:endParaRPr lang="en-US" sz="8000">
              <a:solidFill>
                <a:srgbClr val="5CE1E6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0306" y="4838619"/>
            <a:ext cx="15537308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</a:pPr>
            <a:r>
              <a:rPr lang="en-US" sz="8000">
                <a:solidFill>
                  <a:srgbClr val="5CE1E6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&amp;</a:t>
            </a:r>
            <a:endParaRPr lang="en-US" sz="8000">
              <a:solidFill>
                <a:srgbClr val="5CE1E6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40124" y="5981864"/>
            <a:ext cx="15537308" cy="116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</a:pPr>
            <a:r>
              <a:rPr lang="en-US" sz="8800">
                <a:solidFill>
                  <a:srgbClr val="5CE1E6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LLM</a:t>
            </a:r>
            <a:endParaRPr lang="en-US" sz="8800">
              <a:solidFill>
                <a:srgbClr val="5CE1E6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9083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Education: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Tons of Assignment/test/code generate can easy done.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Entertainment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Characters and enviroment generation for games.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Medical Image Generation: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MRI Images, Object X-rays etc.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 Generation: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MCQ Question, document generation, report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DE59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Apps Development: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2 AI Engineer replaces 10+ developer to build Apps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Content Creation: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YouTube clip, Image, blog post, AI Voice services etc.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DE59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Customer Support:</a:t>
            </a: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More than Gen AI for providing end to end customer support chatbot, Agentic AI - using which we can create system that automate every services easily.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52071" y="416313"/>
            <a:ext cx="13934075" cy="194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5"/>
              </a:lnSpc>
            </a:pPr>
            <a:r>
              <a:rPr lang="en-US" sz="75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INDUSTRY AREA WHERE GEN AI USED</a:t>
            </a:r>
            <a:endParaRPr lang="en-US" sz="75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235134" y="1028700"/>
            <a:ext cx="751323" cy="8544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2809083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LLM Stands for Large Language Model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LLM is a type of artificial intelligence (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I) that un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erstan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nd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generates human-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li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ke 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ex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</a:t>
            </a:r>
            <a:endParaRPr lang="en-US" sz="3400" u="none" strike="noStrike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Many LLMs ar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 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tra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ned on huge se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of 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data that has 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een gathered fr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 the Internet thousan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 or millions of gigab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y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tes worth of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text</a:t>
            </a: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.</a:t>
            </a:r>
            <a:endParaRPr lang="en-US" sz="3400" u="none" strike="noStrike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LLMs use Machine Learning/Deep Learning technique in order to understand how characters, words and sentences function together by keeping context.</a:t>
            </a:r>
            <a:endParaRPr lang="en-US" sz="3400" u="none" strike="noStrike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400" u="none" strike="noStrike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If the information an LLM has ingested is biased, incomplete then the response could be equally unreliable, bizarre or even offensive.</a:t>
            </a:r>
            <a:endParaRPr lang="en-US" sz="3400" u="none" strike="noStrike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4" name="Freeform 4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10797" y="1080806"/>
            <a:ext cx="9613823" cy="101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0"/>
              </a:lnSpc>
              <a:spcBef>
                <a:spcPct val="0"/>
              </a:spcBef>
            </a:pPr>
            <a:r>
              <a:rPr lang="en-US" sz="84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LLM</a:t>
            </a:r>
            <a:endParaRPr lang="en-US" sz="84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953426"/>
            <a:ext cx="17825986" cy="214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LLMs :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LLMs only works with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(Human Language)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Generative AI: 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 AI deals with both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and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Visual data 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(IMAGE/VIDEO/AUDIO)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UNDERSTANDING LLM &amp; GENERATIVE AI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014" y="5635578"/>
            <a:ext cx="9544943" cy="346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Similarities: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under the AI , ML and DL umbrella.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Generate new data.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use deep learning.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areas of ongoing research.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can utilize transformers.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687181"/>
            <a:ext cx="18288000" cy="3470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 i="1">
                <a:solidFill>
                  <a:srgbClr val="FFDE59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 “AI Won’t replace humans. But humans using AI will relace those who don’t.”</a:t>
            </a:r>
            <a:endParaRPr lang="en-US" sz="6600" b="1" i="1">
              <a:solidFill>
                <a:srgbClr val="FFDE59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  <a:p>
            <a:pPr algn="ctr">
              <a:lnSpc>
                <a:spcPts val="9240"/>
              </a:lnSpc>
            </a:p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3379" y="3362960"/>
            <a:ext cx="12009736" cy="183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Gen AI is a powerful tool  -  it’s up to us how we use it.</a:t>
            </a:r>
            <a:endParaRPr lang="en-US" sz="3400" b="1">
              <a:solidFill>
                <a:srgbClr val="FFDE59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</a:pPr>
            <a:r>
              <a:rPr lang="zh-CN" alt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🚀</a:t>
            </a:r>
            <a:r>
              <a:rPr lang="en-US" altLang="zh-CN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 </a:t>
            </a:r>
            <a:r>
              <a:rPr 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Let’s use it responsibly, creatively and wisely.</a:t>
            </a:r>
            <a:r>
              <a:rPr lang="zh-CN" altLang="en-US" sz="3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🚀</a:t>
            </a:r>
            <a:endParaRPr lang="zh-CN" altLang="en-US" sz="3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76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52071" y="1340238"/>
            <a:ext cx="13934075" cy="102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15"/>
              </a:lnSpc>
            </a:pPr>
            <a:r>
              <a:rPr lang="en-US" sz="75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FINAL THOUGHTS</a:t>
            </a:r>
            <a:endParaRPr lang="en-US" sz="75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5368" y="4732176"/>
            <a:ext cx="12093228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5CE1E6"/>
                </a:solidFill>
                <a:latin typeface="Arial" panose="020B0604020202020204" pitchFamily="34" charset="0"/>
                <a:ea typeface="Astron"/>
                <a:cs typeface="Arial" panose="020B0604020202020204" pitchFamily="34" charset="0"/>
                <a:sym typeface="Astron"/>
              </a:rPr>
              <a:t>Implementaion of Generative </a:t>
            </a:r>
            <a:endParaRPr lang="en-US" sz="7200" u="none" strike="noStrike">
              <a:solidFill>
                <a:srgbClr val="5CE1E6"/>
              </a:solidFill>
              <a:latin typeface="Arial" panose="020B0604020202020204" pitchFamily="34" charset="0"/>
              <a:ea typeface="Astron"/>
              <a:cs typeface="Arial" panose="020B0604020202020204" pitchFamily="34" charset="0"/>
              <a:sym typeface="Astro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2368" y="5677056"/>
            <a:ext cx="12093228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5CE1E6"/>
                </a:solidFill>
                <a:latin typeface="Arial" panose="020B0604020202020204" pitchFamily="34" charset="0"/>
                <a:ea typeface="Astron"/>
                <a:cs typeface="Arial" panose="020B0604020202020204" pitchFamily="34" charset="0"/>
                <a:sym typeface="Astron"/>
              </a:rPr>
              <a:t>AI Using LangChain</a:t>
            </a:r>
            <a:endParaRPr lang="en-US" sz="7200" u="none" strike="noStrike">
              <a:solidFill>
                <a:srgbClr val="5CE1E6"/>
              </a:solidFill>
              <a:latin typeface="Arial" panose="020B0604020202020204" pitchFamily="34" charset="0"/>
              <a:ea typeface="Astron"/>
              <a:cs typeface="Arial" panose="020B0604020202020204" pitchFamily="34" charset="0"/>
              <a:sym typeface="Astron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9215" y="5143500"/>
            <a:ext cx="4415612" cy="3311709"/>
          </a:xfrm>
          <a:custGeom>
            <a:avLst/>
            <a:gdLst/>
            <a:ahLst/>
            <a:cxnLst/>
            <a:rect l="l" t="t" r="r" b="b"/>
            <a:pathLst>
              <a:path w="4415612" h="3311709">
                <a:moveTo>
                  <a:pt x="0" y="0"/>
                </a:moveTo>
                <a:lnTo>
                  <a:pt x="4415612" y="0"/>
                </a:lnTo>
                <a:lnTo>
                  <a:pt x="4415612" y="3311709"/>
                </a:lnTo>
                <a:lnTo>
                  <a:pt x="0" y="331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45886" y="5143500"/>
            <a:ext cx="4278927" cy="3311709"/>
          </a:xfrm>
          <a:custGeom>
            <a:avLst/>
            <a:gdLst/>
            <a:ahLst/>
            <a:cxnLst/>
            <a:rect l="l" t="t" r="r" b="b"/>
            <a:pathLst>
              <a:path w="4278927" h="3311709">
                <a:moveTo>
                  <a:pt x="0" y="0"/>
                </a:moveTo>
                <a:lnTo>
                  <a:pt x="4278927" y="0"/>
                </a:lnTo>
                <a:lnTo>
                  <a:pt x="4278927" y="3311709"/>
                </a:lnTo>
                <a:lnTo>
                  <a:pt x="0" y="331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1" r="-19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30766" y="5143500"/>
            <a:ext cx="4557250" cy="3158137"/>
          </a:xfrm>
          <a:custGeom>
            <a:avLst/>
            <a:gdLst/>
            <a:ahLst/>
            <a:cxnLst/>
            <a:rect l="l" t="t" r="r" b="b"/>
            <a:pathLst>
              <a:path w="4557250" h="3158137">
                <a:moveTo>
                  <a:pt x="0" y="0"/>
                </a:moveTo>
                <a:lnTo>
                  <a:pt x="4557251" y="0"/>
                </a:lnTo>
                <a:lnTo>
                  <a:pt x="4557251" y="3158137"/>
                </a:lnTo>
                <a:lnTo>
                  <a:pt x="0" y="3158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78" t="-4617" r="-21858" b="-174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651363"/>
            <a:ext cx="18288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Genrative AI is  also know as Gen AI, it is a type of AI that generate new contents(Images/ text/ voice/ code) using data by replacing human creativity.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Wkt, ML and DL, both doesn’t have capabilites to generate new thing, also it haven’t replace human creativity.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3015720" y="1034539"/>
            <a:ext cx="12256560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GENERATIVE AI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7935" y="8661614"/>
            <a:ext cx="41181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image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46872" y="8661614"/>
            <a:ext cx="4037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Voice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09689" y="8677910"/>
            <a:ext cx="39746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Code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809083"/>
            <a:ext cx="17825986" cy="346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1.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LangChain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OpenAi Tool using which we can develop Gen AI Applications. Example: RAG type Applications, Chatbot, Simple Agent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2.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Langraph: 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Highly used to build Gen AI Applications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3.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Fast API: 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Backend framework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4.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FrontEnd: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HTML, CSS, JSS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688637" y="751381"/>
            <a:ext cx="15017323" cy="233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TOP TOOLS FOR BUILDING GEN AI APPS/AGENTIC AI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809083"/>
            <a:ext cx="17825986" cy="237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1.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OpenAI GPT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</a:t>
            </a:r>
            <a:r>
              <a:rPr lang="en-US" altLang="en-GB" sz="3315">
                <a:sym typeface="+mn-ea"/>
              </a:rPr>
              <a:t> </a:t>
            </a:r>
            <a:r>
              <a:rPr lang="en-US" altLang="en-GB" sz="3315">
                <a:solidFill>
                  <a:schemeClr val="bg1"/>
                </a:solidFill>
                <a:sym typeface="+mn-ea"/>
              </a:rPr>
              <a:t>(Paid API) load model with help of langchain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2. 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Anthropic Claude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 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GB" sz="3315">
                <a:solidFill>
                  <a:schemeClr val="bg1"/>
                </a:solidFill>
                <a:sym typeface="+mn-ea"/>
              </a:rPr>
              <a:t>(Paid API)</a:t>
            </a:r>
            <a:r>
              <a:rPr lang="en-US" altLang="en-GB" sz="3315">
                <a:solidFill>
                  <a:schemeClr val="bg1"/>
                </a:solidFill>
                <a:sym typeface="+mn-ea"/>
              </a:rPr>
              <a:t> Microsoft Claude 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3. 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Llama 2(Meta): 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GB" sz="3315">
                <a:solidFill>
                  <a:schemeClr val="bg1"/>
                </a:solidFill>
                <a:sym typeface="+mn-ea"/>
              </a:rPr>
              <a:t>Facebook Llama usually less used</a:t>
            </a:r>
            <a:endParaRPr lang="en-US" sz="3315">
              <a:solidFill>
                <a:schemeClr val="bg1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4. </a:t>
            </a:r>
            <a:r>
              <a:rPr lang="en-US" sz="33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Google  Gemini: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GB" sz="3315">
                <a:sym typeface="+mn-ea"/>
              </a:rPr>
              <a:t>((</a:t>
            </a:r>
            <a:r>
              <a:rPr lang="en-US" altLang="en-GB" sz="3315">
                <a:solidFill>
                  <a:schemeClr val="bg1"/>
                </a:solidFill>
                <a:sym typeface="+mn-ea"/>
              </a:rPr>
              <a:t>Free API) Open-source</a:t>
            </a:r>
            <a:endParaRPr lang="en-US" altLang="en-GB" sz="3315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88637" y="751381"/>
            <a:ext cx="15017323" cy="1415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TOP 5 APIs/Models for GenAI Applications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</a:p>
        </p:txBody>
      </p:sp>
      <p:pic>
        <p:nvPicPr>
          <p:cNvPr id="7" name="Picture 6" descr="1681142315open-ai-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" y="6684010"/>
            <a:ext cx="4647565" cy="1261745"/>
          </a:xfrm>
          <a:prstGeom prst="rect">
            <a:avLst/>
          </a:prstGeom>
        </p:spPr>
      </p:pic>
      <p:pic>
        <p:nvPicPr>
          <p:cNvPr id="8" name="Picture 7" descr="claude-ai-logo"/>
          <p:cNvPicPr>
            <a:picLocks noChangeAspect="1"/>
          </p:cNvPicPr>
          <p:nvPr/>
        </p:nvPicPr>
        <p:blipFill>
          <a:blip r:embed="rId5"/>
          <a:srcRect t="42931" b="24374"/>
          <a:stretch>
            <a:fillRect/>
          </a:stretch>
        </p:blipFill>
        <p:spPr>
          <a:xfrm>
            <a:off x="533400" y="8343900"/>
            <a:ext cx="6027420" cy="1487170"/>
          </a:xfrm>
          <a:prstGeom prst="rect">
            <a:avLst/>
          </a:prstGeom>
        </p:spPr>
      </p:pic>
      <p:pic>
        <p:nvPicPr>
          <p:cNvPr id="9" name="Picture 8" descr="1721816021291"/>
          <p:cNvPicPr>
            <a:picLocks noChangeAspect="1"/>
          </p:cNvPicPr>
          <p:nvPr/>
        </p:nvPicPr>
        <p:blipFill>
          <a:blip r:embed="rId6"/>
          <a:srcRect l="28667" t="19678" r="30667" b="37222"/>
          <a:stretch>
            <a:fillRect/>
          </a:stretch>
        </p:blipFill>
        <p:spPr>
          <a:xfrm>
            <a:off x="9296400" y="5832475"/>
            <a:ext cx="4648200" cy="2021205"/>
          </a:xfrm>
          <a:prstGeom prst="rect">
            <a:avLst/>
          </a:prstGeom>
        </p:spPr>
      </p:pic>
      <p:pic>
        <p:nvPicPr>
          <p:cNvPr id="10" name="Picture 9" descr="google-gemini-logo-2XK648J"/>
          <p:cNvPicPr>
            <a:picLocks noChangeAspect="1"/>
          </p:cNvPicPr>
          <p:nvPr/>
        </p:nvPicPr>
        <p:blipFill>
          <a:blip r:embed="rId7"/>
          <a:srcRect t="17136" b="31221"/>
          <a:stretch>
            <a:fillRect/>
          </a:stretch>
        </p:blipFill>
        <p:spPr>
          <a:xfrm>
            <a:off x="9677400" y="8115300"/>
            <a:ext cx="3962400" cy="16764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809083"/>
            <a:ext cx="11898909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</a:p>
          <a:p>
            <a:pPr algn="l">
              <a:lnSpc>
                <a:spcPts val="46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286261" y="4836160"/>
            <a:ext cx="15017323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660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Let’s Implement the Code...</a:t>
            </a:r>
            <a:endParaRPr lang="en-US" sz="660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15615" y="1034415"/>
            <a:ext cx="14836775" cy="813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Hierarchy of Artificial Intelligence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" name="Picture 12" descr="Screenshot 2025-09-08 190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247900"/>
            <a:ext cx="13837285" cy="786193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953426"/>
            <a:ext cx="17825986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LLMs :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LLMs only works with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(uses Human Language)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Generative AI: 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 AI deals with both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and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Visual data 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(IMAGE/VIDEO/AUDIO)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UNDERSTANDING LLM &amp; GENERATIVE AI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014" y="5635578"/>
            <a:ext cx="9544943" cy="346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Similarities: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under the AI , ML and DL umbrella.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Generate new data.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use deep learning.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areas of ongoing research.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can utilize transformers.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809083"/>
            <a:ext cx="17825986" cy="521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Generative AI (Gen AI) deals with Textual generation and Visual Generation(Images/videos/Audios)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Examles: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Art and Design: Generate music based on text input prompt, Logo/Thumbnail Generation, System Architecture Designs, Cartoon/Animation videos genertaion etc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Entertainment: Generating videos for Games like PUBG, Animated movies and cartoons.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Medical Image Generation: Medical X-rays and MRI’s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Text Generation: Chat GPT, Copilot, Deepseek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GEN AI IN DETAIL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809083"/>
            <a:ext cx="11898909" cy="288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Two Important branches/techniques/hubs in Generative AI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Stable Diffusion (Diffuser)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AutoNum type="arabicPeriod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HuggingFace (Transformers)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640"/>
              </a:lnSpc>
            </a:pPr>
          </a:p>
          <a:p>
            <a:pPr algn="l">
              <a:lnSpc>
                <a:spcPts val="464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GEN AI IN DETAIL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GEN AI IN DETAIL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2014" y="3022877"/>
            <a:ext cx="17825986" cy="593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Stable Diffusion (Diffuser) : </a:t>
            </a:r>
            <a:endParaRPr lang="en-US" sz="4115" b="1">
              <a:solidFill>
                <a:srgbClr val="FFDE59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Used to deal with </a:t>
            </a:r>
            <a:r>
              <a:rPr lang="en-US" sz="33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Visual based data generation</a:t>
            </a:r>
            <a:endParaRPr lang="en-US" sz="3315" b="1">
              <a:solidFill>
                <a:srgbClr val="F43939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Diffuser are the library/framework which provide pre-trained model/classes/function for Visual Data generation(IMAGES/VIDEOS/AUDIOS) we basically use Stable Diffusion.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Stable Diffusion is a type of generative AI model specifically designed for image generation.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Diffusers is a library developed by </a:t>
            </a:r>
            <a:r>
              <a:rPr lang="en-US" sz="33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Hugging Face</a:t>
            </a: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that provide pre-trained diffusion models, utilities for training and fine tuning and tools for generating high quality imges. It support various diffusion models including Stable Diffusion.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953426"/>
            <a:ext cx="17825986" cy="361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Hugging Face(Transformers): </a:t>
            </a:r>
            <a:endParaRPr lang="en-US" sz="4115" b="1">
              <a:solidFill>
                <a:srgbClr val="FFDE59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640"/>
              </a:lnSpc>
            </a:p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It basically deals with</a:t>
            </a:r>
            <a:r>
              <a:rPr lang="en-US" sz="33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Textual based data  generation</a:t>
            </a:r>
            <a:endParaRPr lang="en-US" sz="3315" b="1">
              <a:solidFill>
                <a:srgbClr val="F43939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Hugging Face is a leading provider of open-source machine learning tools, models and datasets with a strong focus on natural language processing (NLP) and deep learning.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284063" y="6837739"/>
            <a:ext cx="11682168" cy="3449261"/>
          </a:xfrm>
          <a:custGeom>
            <a:avLst/>
            <a:gdLst/>
            <a:ahLst/>
            <a:cxnLst/>
            <a:rect l="l" t="t" r="r" b="b"/>
            <a:pathLst>
              <a:path w="11682168" h="3449261">
                <a:moveTo>
                  <a:pt x="0" y="0"/>
                </a:moveTo>
                <a:lnTo>
                  <a:pt x="11682168" y="0"/>
                </a:lnTo>
                <a:lnTo>
                  <a:pt x="11682168" y="3449261"/>
                </a:lnTo>
                <a:lnTo>
                  <a:pt x="0" y="344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GEN AI IN DETAIL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014" y="2953426"/>
            <a:ext cx="17825986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LLMs :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LLMs only works with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(uses Human Language)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760"/>
              </a:lnSpc>
            </a:pPr>
            <a:r>
              <a:rPr lang="en-US" sz="4115" b="1">
                <a:solidFill>
                  <a:srgbClr val="FFDE5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Generative AI: 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Gen AI deals with both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Textual data</a:t>
            </a:r>
            <a:r>
              <a:rPr lang="en-US" sz="4115" b="1">
                <a:solidFill>
                  <a:srgbClr val="FAFBF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and </a:t>
            </a:r>
            <a:r>
              <a:rPr lang="en-US" sz="4115" b="1">
                <a:solidFill>
                  <a:srgbClr val="F43939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Visual data </a:t>
            </a:r>
            <a:r>
              <a:rPr lang="en-US" sz="411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(IMAGE/VIDEO/AUDIO)</a:t>
            </a:r>
            <a:endParaRPr lang="en-US" sz="411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UNDERSTANDING LLM &amp; GENERATIVE AI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62014" y="5635578"/>
            <a:ext cx="9544943" cy="346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0"/>
              </a:lnSpc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Similarities: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under the AI , ML and DL umbrella.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Generate new data.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use deep learning.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are areas of ongoing research.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15645" lvl="1" indent="-35750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331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Both can utilize transformers.</a:t>
            </a:r>
            <a:endParaRPr lang="en-US" sz="331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080676"/>
            <a:ext cx="14279931" cy="8206324"/>
          </a:xfrm>
          <a:custGeom>
            <a:avLst/>
            <a:gdLst/>
            <a:ahLst/>
            <a:cxnLst/>
            <a:rect l="l" t="t" r="r" b="b"/>
            <a:pathLst>
              <a:path w="14279931" h="8206324">
                <a:moveTo>
                  <a:pt x="0" y="0"/>
                </a:moveTo>
                <a:lnTo>
                  <a:pt x="14279931" y="0"/>
                </a:lnTo>
                <a:lnTo>
                  <a:pt x="14279931" y="8206324"/>
                </a:lnTo>
                <a:lnTo>
                  <a:pt x="0" y="820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2606472" cy="2606472"/>
          </a:xfrm>
          <a:custGeom>
            <a:avLst/>
            <a:gdLst/>
            <a:ahLst/>
            <a:cxnLst/>
            <a:rect l="l" t="t" r="r" b="b"/>
            <a:pathLst>
              <a:path w="2606472" h="2606472">
                <a:moveTo>
                  <a:pt x="0" y="0"/>
                </a:moveTo>
                <a:lnTo>
                  <a:pt x="2606472" y="0"/>
                </a:lnTo>
                <a:lnTo>
                  <a:pt x="2606472" y="2606472"/>
                </a:lnTo>
                <a:lnTo>
                  <a:pt x="0" y="260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50166" y="1209675"/>
            <a:ext cx="15017323" cy="70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0"/>
              </a:lnSpc>
              <a:spcBef>
                <a:spcPct val="0"/>
              </a:spcBef>
            </a:pPr>
            <a:r>
              <a:rPr lang="en-US" sz="58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UNDERSTANDING LLM &amp; GENERATIVE AI</a:t>
            </a:r>
            <a:endParaRPr lang="en-US" sz="58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674768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25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33600" y="647700"/>
            <a:ext cx="1420241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1" indent="0" algn="l">
              <a:lnSpc>
                <a:spcPts val="6920"/>
              </a:lnSpc>
              <a:spcBef>
                <a:spcPct val="0"/>
              </a:spcBef>
            </a:pPr>
            <a:r>
              <a:rPr lang="en-US" sz="84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Text to Image Generation</a:t>
            </a:r>
            <a:endParaRPr lang="en-US" sz="84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90600" y="3009900"/>
            <a:ext cx="16014065" cy="6842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None/>
            </a:pPr>
            <a:r>
              <a:rPr lang="en-US" altLang="en-GB" sz="4000">
                <a:solidFill>
                  <a:schemeClr val="bg1"/>
                </a:solidFill>
              </a:rPr>
              <a:t>Wkt, We have two techniques/Hubs in Gen AI</a:t>
            </a: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en-GB" sz="4000">
                <a:solidFill>
                  <a:schemeClr val="bg1"/>
                </a:solidFill>
              </a:rPr>
              <a:t>1. Stable Diffuser (Stability AI): deals with Image</a:t>
            </a: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en-GB" sz="4000">
                <a:solidFill>
                  <a:schemeClr val="bg1"/>
                </a:solidFill>
              </a:rPr>
              <a:t>2.Hugging Face (Transformer): deals with Textual data</a:t>
            </a: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en-GB" sz="4000">
                <a:solidFill>
                  <a:schemeClr val="bg1"/>
                </a:solidFill>
              </a:rPr>
              <a:t>The </a:t>
            </a:r>
            <a:r>
              <a:rPr lang="en-US" altLang="en-GB" sz="4000">
                <a:solidFill>
                  <a:schemeClr val="tx1"/>
                </a:solidFill>
                <a:highlight>
                  <a:srgbClr val="FFFF00"/>
                </a:highlight>
              </a:rPr>
              <a:t>stabilityai/stable-diffusion-xl-base-1.0</a:t>
            </a:r>
            <a:r>
              <a:rPr lang="en-US" altLang="en-GB" sz="4000">
                <a:solidFill>
                  <a:schemeClr val="bg1"/>
                </a:solidFill>
              </a:rPr>
              <a:t> model is used to generate and modify IMAGES based on text prompts. </a:t>
            </a: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r>
              <a:rPr lang="en-US" altLang="en-GB" sz="4000">
                <a:solidFill>
                  <a:schemeClr val="bg1"/>
                </a:solidFill>
              </a:rPr>
              <a:t>* It is a diffusion model that uses two fixed pre-trained text encoders - (OpenCLIP-ViT/G and CLIP-ViT/L)</a:t>
            </a:r>
            <a:endParaRPr lang="en-US" altLang="en-GB" sz="4000">
              <a:solidFill>
                <a:schemeClr val="bg1"/>
              </a:solidFill>
            </a:endParaRPr>
          </a:p>
          <a:p>
            <a:pPr indent="0">
              <a:buNone/>
            </a:pPr>
            <a:endParaRPr lang="en-US" altLang="en-GB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674768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25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33600" y="647700"/>
            <a:ext cx="1420241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1" indent="0" algn="l">
              <a:lnSpc>
                <a:spcPts val="6920"/>
              </a:lnSpc>
              <a:spcBef>
                <a:spcPct val="0"/>
              </a:spcBef>
            </a:pPr>
            <a:r>
              <a:rPr lang="en-US" sz="720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NLP TRANSFORMER PIPELINE</a:t>
            </a:r>
            <a:endParaRPr lang="en-US" sz="720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 descr="Screenshot 2025-09-14 1213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1300"/>
            <a:ext cx="14736445" cy="667829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674768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525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33600" y="647700"/>
            <a:ext cx="1420241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1" indent="0" algn="l">
              <a:lnSpc>
                <a:spcPts val="6920"/>
              </a:lnSpc>
              <a:spcBef>
                <a:spcPct val="0"/>
              </a:spcBef>
            </a:pPr>
            <a:r>
              <a:rPr lang="en-US" sz="720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NLP TRANSFORMER PIPELINE</a:t>
            </a:r>
            <a:endParaRPr lang="en-US" sz="720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724400" y="1485900"/>
            <a:ext cx="9207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7200" b="1">
                <a:solidFill>
                  <a:schemeClr val="bg1"/>
                </a:solidFill>
              </a:rPr>
              <a:t>Transformer Tokenizer</a:t>
            </a:r>
            <a:endParaRPr lang="en-US" altLang="en-GB" sz="7200" b="1">
              <a:solidFill>
                <a:schemeClr val="bg1"/>
              </a:solidFill>
            </a:endParaRPr>
          </a:p>
        </p:txBody>
      </p:sp>
      <p:pic>
        <p:nvPicPr>
          <p:cNvPr id="7" name="Picture 6" descr="Screenshot 2025-09-14 121656"/>
          <p:cNvPicPr>
            <a:picLocks noChangeAspect="1"/>
          </p:cNvPicPr>
          <p:nvPr/>
        </p:nvPicPr>
        <p:blipFill>
          <a:blip r:embed="rId3"/>
          <a:srcRect t="1181"/>
          <a:stretch>
            <a:fillRect/>
          </a:stretch>
        </p:blipFill>
        <p:spPr>
          <a:xfrm>
            <a:off x="685800" y="3467100"/>
            <a:ext cx="14785975" cy="637730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9215" y="5143500"/>
            <a:ext cx="4415612" cy="3311709"/>
          </a:xfrm>
          <a:custGeom>
            <a:avLst/>
            <a:gdLst/>
            <a:ahLst/>
            <a:cxnLst/>
            <a:rect l="l" t="t" r="r" b="b"/>
            <a:pathLst>
              <a:path w="4415612" h="3311709">
                <a:moveTo>
                  <a:pt x="0" y="0"/>
                </a:moveTo>
                <a:lnTo>
                  <a:pt x="4415612" y="0"/>
                </a:lnTo>
                <a:lnTo>
                  <a:pt x="4415612" y="3311709"/>
                </a:lnTo>
                <a:lnTo>
                  <a:pt x="0" y="331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45886" y="5143500"/>
            <a:ext cx="4278927" cy="3311709"/>
          </a:xfrm>
          <a:custGeom>
            <a:avLst/>
            <a:gdLst/>
            <a:ahLst/>
            <a:cxnLst/>
            <a:rect l="l" t="t" r="r" b="b"/>
            <a:pathLst>
              <a:path w="4278927" h="3311709">
                <a:moveTo>
                  <a:pt x="0" y="0"/>
                </a:moveTo>
                <a:lnTo>
                  <a:pt x="4278927" y="0"/>
                </a:lnTo>
                <a:lnTo>
                  <a:pt x="4278927" y="3311709"/>
                </a:lnTo>
                <a:lnTo>
                  <a:pt x="0" y="331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1" r="-19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30766" y="5143500"/>
            <a:ext cx="4557250" cy="3158137"/>
          </a:xfrm>
          <a:custGeom>
            <a:avLst/>
            <a:gdLst/>
            <a:ahLst/>
            <a:cxnLst/>
            <a:rect l="l" t="t" r="r" b="b"/>
            <a:pathLst>
              <a:path w="4557250" h="3158137">
                <a:moveTo>
                  <a:pt x="0" y="0"/>
                </a:moveTo>
                <a:lnTo>
                  <a:pt x="4557251" y="0"/>
                </a:lnTo>
                <a:lnTo>
                  <a:pt x="4557251" y="3158137"/>
                </a:lnTo>
                <a:lnTo>
                  <a:pt x="0" y="3158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78" t="-4617" r="-21858" b="-174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2651363"/>
            <a:ext cx="18288000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Genrative AI is  also know as Gen AI, it is a type of AI that generate new contents(Images/ text/ voice/ code) using data by replacing human creativity.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Wkt, ML and DL, both doesn’t have capabilites to generate new thing, also it haven’t replace human creativity.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3015720" y="1034539"/>
            <a:ext cx="12256560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GENERATIVE AI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7935" y="8661614"/>
            <a:ext cx="41181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image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46872" y="8661614"/>
            <a:ext cx="403770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Voice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709689" y="8677910"/>
            <a:ext cx="39746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AI Code generation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363"/>
            <a:ext cx="15295959" cy="854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📜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Text: 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ChatGPT, Copilot, Deepseek (writes emails,stories, answer questions)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🎨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Images: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DALL-E, Midjourney (generate art from text prompts)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🎸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Music: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Jukebox by OpenAI (makes songs in different styles)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🧑</a:t>
            </a:r>
            <a:r>
              <a:rPr lang="en-US" altLang="en-GB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‍</a:t>
            </a: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💻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Code: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GitHub Copilot (helps write code automatically)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📚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Education: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Homework help, lesson syllabus planning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📈</a:t>
            </a:r>
            <a:r>
              <a:rPr lang="en-US" altLang="zh-CN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Business: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Report generation, chatbots, email replies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REAL-WORLD APPLICATIONS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363"/>
            <a:ext cx="18288000" cy="793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🎮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🎭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Entertainment: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Game design, scriptwriting, Cartoons/Anmated videos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💊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Healthcare: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Drug discovery, medical Imaging/X-ray analysis.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🖼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️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Content Creation and Management: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Generating marketing copy, blog posts and social media content using copy.ai, jasper (formerly Jarvis), Grammarly, Surfer SEO, Frase, Writesonic, Lumen5.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📹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Text to Video: 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Lumen5, ElevenLabs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❇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Design and visual content:</a:t>
            </a:r>
            <a:endParaRPr lang="en-US" sz="3600" b="1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Canva, Adobe spark, Crello, DeepArt, Designhill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REAL-WORLD APPLICATIONS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125"/>
            <a:ext cx="14601190" cy="6714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💃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Social Media Management: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Hootsuite, Buffer, Later, Lately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📩</a:t>
            </a:r>
            <a:r>
              <a:rPr lang="en-US" altLang="zh-CN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Email Marketing: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Mailchimp, Sendinblue, HubSpot, ActiveCampaign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🦸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Personalization and Recommendation: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Dynamic Yield, Optimizely, Algolia, Segment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🤖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Chatbots and customer Support: 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Drift, Intercom, Zendesk, LivePerson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REAL-WORLD APPLICATIONS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125"/>
            <a:ext cx="11234420" cy="4272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⭐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Save time and effort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⭐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Boosts creativity and productivity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⭐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Handles repetitive tasks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⭐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Enhances user experience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⭐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Exploration and detailing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BENEFITS OF GENERATIVE AI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125"/>
            <a:ext cx="16337280" cy="3662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⭕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Misinformation (fake news, deepfakes, Mis leading information)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⭕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Privacy concerns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⭕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Job desplacement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AutoNum type="arabicPeriod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⭕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Bias in generated content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 AND RISKS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932970" y="9432554"/>
            <a:ext cx="751323" cy="85444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684293" y="7683293"/>
            <a:ext cx="2603707" cy="2603707"/>
          </a:xfrm>
          <a:custGeom>
            <a:avLst/>
            <a:gdLst/>
            <a:ahLst/>
            <a:cxnLst/>
            <a:rect l="l" t="t" r="r" b="b"/>
            <a:pathLst>
              <a:path w="2603707" h="2603707">
                <a:moveTo>
                  <a:pt x="0" y="0"/>
                </a:moveTo>
                <a:lnTo>
                  <a:pt x="2603707" y="0"/>
                </a:lnTo>
                <a:lnTo>
                  <a:pt x="2603707" y="2603707"/>
                </a:lnTo>
                <a:lnTo>
                  <a:pt x="0" y="2603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29401"/>
            <a:ext cx="2688637" cy="2688637"/>
          </a:xfrm>
          <a:custGeom>
            <a:avLst/>
            <a:gdLst/>
            <a:ahLst/>
            <a:cxnLst/>
            <a:rect l="l" t="t" r="r" b="b"/>
            <a:pathLst>
              <a:path w="2688637" h="2688637">
                <a:moveTo>
                  <a:pt x="0" y="0"/>
                </a:moveTo>
                <a:lnTo>
                  <a:pt x="2688637" y="0"/>
                </a:lnTo>
                <a:lnTo>
                  <a:pt x="2688637" y="2688637"/>
                </a:lnTo>
                <a:lnTo>
                  <a:pt x="0" y="2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1125"/>
            <a:ext cx="12350115" cy="3051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💪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Smarter, more human-like interactions.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🌐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Integration into daily tools (browsers, docs etc.)</a:t>
            </a:r>
            <a:endParaRPr lang="en-US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34060" lvl="1" indent="-367030" algn="l">
              <a:lnSpc>
                <a:spcPts val="4760"/>
              </a:lnSpc>
              <a:buFont typeface="Arial" panose="020B0604020202020204"/>
              <a:buChar char="•"/>
            </a:pPr>
            <a:r>
              <a:rPr lang="zh-CN" alt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💡</a:t>
            </a:r>
            <a:r>
              <a:rPr lang="en-US" altLang="zh-CN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</a:t>
            </a:r>
            <a:r>
              <a:rPr lang="en-US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</a:t>
            </a:r>
            <a:r>
              <a:rPr lang="en-US" altLang="en-GB" sz="34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emocratization of creativity</a:t>
            </a:r>
            <a:endParaRPr lang="en-US" altLang="en-GB" sz="34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4760"/>
              </a:lnSpc>
              <a:spcBef>
                <a:spcPct val="0"/>
              </a:spcBef>
            </a:pPr>
          </a:p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3015720" y="1034539"/>
            <a:ext cx="14501156" cy="92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45"/>
              </a:lnSpc>
              <a:spcBef>
                <a:spcPct val="0"/>
              </a:spcBef>
            </a:pPr>
            <a:r>
              <a:rPr lang="en-US" sz="7740">
                <a:solidFill>
                  <a:srgbClr val="5CE1E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FUTURE OF GEN AI</a:t>
            </a:r>
            <a:endParaRPr lang="en-US" sz="7740">
              <a:solidFill>
                <a:srgbClr val="5CE1E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7413</Words>
  <Application>WPS Presentation</Application>
  <PresentationFormat>On-screen Show (4:3)</PresentationFormat>
  <Paragraphs>253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SimSun</vt:lpstr>
      <vt:lpstr>Wingdings</vt:lpstr>
      <vt:lpstr>League Spartan</vt:lpstr>
      <vt:lpstr>Be Vietnam Ultra-Bold</vt:lpstr>
      <vt:lpstr>Arial</vt:lpstr>
      <vt:lpstr>Canva Sans</vt:lpstr>
      <vt:lpstr>Canva Sans Bold</vt:lpstr>
      <vt:lpstr>Microsoft YaHei</vt:lpstr>
      <vt:lpstr>Arial Unicode MS</vt:lpstr>
      <vt:lpstr>Calibri</vt:lpstr>
      <vt:lpstr>Canva Sans Bold Italics</vt:lpstr>
      <vt:lpstr>Astron</vt:lpstr>
      <vt:lpstr>Segoe Print</vt:lpstr>
      <vt:lpstr>Be Vietnam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Dark Blue Modern Technology Presentation</dc:title>
  <dc:creator/>
  <cp:lastModifiedBy>Coder Ameen</cp:lastModifiedBy>
  <cp:revision>9</cp:revision>
  <dcterms:created xsi:type="dcterms:W3CDTF">2006-08-16T00:00:00Z</dcterms:created>
  <dcterms:modified xsi:type="dcterms:W3CDTF">2025-09-22T19:49:48Z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7B822BF6C28C407BB26507AC8DDEAE4A_13</vt:lpwstr>
  </property>
  <property fmtid="{D5CDD505-2E9C-101B-9397-08002B2CF9AE}" pid="3" name="KSOProductBuildVer">
    <vt:lpwstr>2057-12.2.0.22556</vt:lpwstr>
  </property>
</Properties>
</file>